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259" r:id="rId5"/>
    <p:sldId id="264" r:id="rId6"/>
    <p:sldId id="266" r:id="rId7"/>
    <p:sldId id="260" r:id="rId8"/>
    <p:sldId id="265" r:id="rId9"/>
    <p:sldId id="267" r:id="rId10"/>
    <p:sldId id="268" r:id="rId11"/>
    <p:sldId id="261" r:id="rId12"/>
    <p:sldId id="262" r:id="rId13"/>
    <p:sldId id="269" r:id="rId14"/>
    <p:sldId id="257"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
        <p:nvSpPr>
          <p:cNvPr id="4" name="Marcador de fecha 3"/>
          <p:cNvSpPr>
            <a:spLocks noGrp="1"/>
          </p:cNvSpPr>
          <p:nvPr>
            <p:ph type="dt" sz="half" idx="10"/>
          </p:nvPr>
        </p:nvSpPr>
        <p:spPr/>
        <p:txBody>
          <a:bodyPr/>
          <a:lstStyle/>
          <a:p>
            <a:fld id="{47040EE7-A603-4D19-9809-37B2A9386A08}" type="datetimeFigureOut">
              <a:rPr lang="en-US" smtClean="0"/>
              <a:t>5/26/2015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7590982-3E79-425F-90BF-2725A9E37DA8}" type="slidenum">
              <a:rPr lang="en-US" smtClean="0"/>
              <a:t>‹Nº›</a:t>
            </a:fld>
            <a:endParaRPr lang="en-US"/>
          </a:p>
        </p:txBody>
      </p:sp>
    </p:spTree>
    <p:extLst>
      <p:ext uri="{BB962C8B-B14F-4D97-AF65-F5344CB8AC3E}">
        <p14:creationId xmlns:p14="http://schemas.microsoft.com/office/powerpoint/2010/main" val="1522837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47040EE7-A603-4D19-9809-37B2A9386A08}" type="datetimeFigureOut">
              <a:rPr lang="en-US" smtClean="0"/>
              <a:t>5/26/2015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7590982-3E79-425F-90BF-2725A9E37DA8}" type="slidenum">
              <a:rPr lang="en-US" smtClean="0"/>
              <a:t>‹Nº›</a:t>
            </a:fld>
            <a:endParaRPr lang="en-US"/>
          </a:p>
        </p:txBody>
      </p:sp>
    </p:spTree>
    <p:extLst>
      <p:ext uri="{BB962C8B-B14F-4D97-AF65-F5344CB8AC3E}">
        <p14:creationId xmlns:p14="http://schemas.microsoft.com/office/powerpoint/2010/main" val="1176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47040EE7-A603-4D19-9809-37B2A9386A08}" type="datetimeFigureOut">
              <a:rPr lang="en-US" smtClean="0"/>
              <a:t>5/26/2015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7590982-3E79-425F-90BF-2725A9E37DA8}" type="slidenum">
              <a:rPr lang="en-US" smtClean="0"/>
              <a:t>‹Nº›</a:t>
            </a:fld>
            <a:endParaRPr lang="en-US"/>
          </a:p>
        </p:txBody>
      </p:sp>
    </p:spTree>
    <p:extLst>
      <p:ext uri="{BB962C8B-B14F-4D97-AF65-F5344CB8AC3E}">
        <p14:creationId xmlns:p14="http://schemas.microsoft.com/office/powerpoint/2010/main" val="983101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47040EE7-A603-4D19-9809-37B2A9386A08}" type="datetimeFigureOut">
              <a:rPr lang="en-US" smtClean="0"/>
              <a:t>5/26/2015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7590982-3E79-425F-90BF-2725A9E37DA8}" type="slidenum">
              <a:rPr lang="en-US" smtClean="0"/>
              <a:t>‹Nº›</a:t>
            </a:fld>
            <a:endParaRPr lang="en-US"/>
          </a:p>
        </p:txBody>
      </p:sp>
    </p:spTree>
    <p:extLst>
      <p:ext uri="{BB962C8B-B14F-4D97-AF65-F5344CB8AC3E}">
        <p14:creationId xmlns:p14="http://schemas.microsoft.com/office/powerpoint/2010/main" val="2913424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47040EE7-A603-4D19-9809-37B2A9386A08}" type="datetimeFigureOut">
              <a:rPr lang="en-US" smtClean="0"/>
              <a:t>5/26/2015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7590982-3E79-425F-90BF-2725A9E37DA8}" type="slidenum">
              <a:rPr lang="en-US" smtClean="0"/>
              <a:t>‹Nº›</a:t>
            </a:fld>
            <a:endParaRPr lang="en-US"/>
          </a:p>
        </p:txBody>
      </p:sp>
    </p:spTree>
    <p:extLst>
      <p:ext uri="{BB962C8B-B14F-4D97-AF65-F5344CB8AC3E}">
        <p14:creationId xmlns:p14="http://schemas.microsoft.com/office/powerpoint/2010/main" val="330655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47040EE7-A603-4D19-9809-37B2A9386A08}" type="datetimeFigureOut">
              <a:rPr lang="en-US" smtClean="0"/>
              <a:t>5/26/2015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7590982-3E79-425F-90BF-2725A9E37DA8}" type="slidenum">
              <a:rPr lang="en-US" smtClean="0"/>
              <a:t>‹Nº›</a:t>
            </a:fld>
            <a:endParaRPr lang="en-US"/>
          </a:p>
        </p:txBody>
      </p:sp>
    </p:spTree>
    <p:extLst>
      <p:ext uri="{BB962C8B-B14F-4D97-AF65-F5344CB8AC3E}">
        <p14:creationId xmlns:p14="http://schemas.microsoft.com/office/powerpoint/2010/main" val="1278614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47040EE7-A603-4D19-9809-37B2A9386A08}" type="datetimeFigureOut">
              <a:rPr lang="en-US" smtClean="0"/>
              <a:t>5/26/2015</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D7590982-3E79-425F-90BF-2725A9E37DA8}" type="slidenum">
              <a:rPr lang="en-US" smtClean="0"/>
              <a:t>‹Nº›</a:t>
            </a:fld>
            <a:endParaRPr lang="en-US"/>
          </a:p>
        </p:txBody>
      </p:sp>
    </p:spTree>
    <p:extLst>
      <p:ext uri="{BB962C8B-B14F-4D97-AF65-F5344CB8AC3E}">
        <p14:creationId xmlns:p14="http://schemas.microsoft.com/office/powerpoint/2010/main" val="3587335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47040EE7-A603-4D19-9809-37B2A9386A08}" type="datetimeFigureOut">
              <a:rPr lang="en-US" smtClean="0"/>
              <a:t>5/26/2015</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D7590982-3E79-425F-90BF-2725A9E37DA8}" type="slidenum">
              <a:rPr lang="en-US" smtClean="0"/>
              <a:t>‹Nº›</a:t>
            </a:fld>
            <a:endParaRPr lang="en-US"/>
          </a:p>
        </p:txBody>
      </p:sp>
    </p:spTree>
    <p:extLst>
      <p:ext uri="{BB962C8B-B14F-4D97-AF65-F5344CB8AC3E}">
        <p14:creationId xmlns:p14="http://schemas.microsoft.com/office/powerpoint/2010/main" val="1252718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7040EE7-A603-4D19-9809-37B2A9386A08}" type="datetimeFigureOut">
              <a:rPr lang="en-US" smtClean="0"/>
              <a:t>5/26/2015</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D7590982-3E79-425F-90BF-2725A9E37DA8}" type="slidenum">
              <a:rPr lang="en-US" smtClean="0"/>
              <a:t>‹Nº›</a:t>
            </a:fld>
            <a:endParaRPr lang="en-US"/>
          </a:p>
        </p:txBody>
      </p:sp>
    </p:spTree>
    <p:extLst>
      <p:ext uri="{BB962C8B-B14F-4D97-AF65-F5344CB8AC3E}">
        <p14:creationId xmlns:p14="http://schemas.microsoft.com/office/powerpoint/2010/main" val="2340653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7040EE7-A603-4D19-9809-37B2A9386A08}" type="datetimeFigureOut">
              <a:rPr lang="en-US" smtClean="0"/>
              <a:t>5/26/2015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7590982-3E79-425F-90BF-2725A9E37DA8}" type="slidenum">
              <a:rPr lang="en-US" smtClean="0"/>
              <a:t>‹Nº›</a:t>
            </a:fld>
            <a:endParaRPr lang="en-US"/>
          </a:p>
        </p:txBody>
      </p:sp>
    </p:spTree>
    <p:extLst>
      <p:ext uri="{BB962C8B-B14F-4D97-AF65-F5344CB8AC3E}">
        <p14:creationId xmlns:p14="http://schemas.microsoft.com/office/powerpoint/2010/main" val="3418132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7040EE7-A603-4D19-9809-37B2A9386A08}" type="datetimeFigureOut">
              <a:rPr lang="en-US" smtClean="0"/>
              <a:t>5/26/2015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7590982-3E79-425F-90BF-2725A9E37DA8}" type="slidenum">
              <a:rPr lang="en-US" smtClean="0"/>
              <a:t>‹Nº›</a:t>
            </a:fld>
            <a:endParaRPr lang="en-US"/>
          </a:p>
        </p:txBody>
      </p:sp>
    </p:spTree>
    <p:extLst>
      <p:ext uri="{BB962C8B-B14F-4D97-AF65-F5344CB8AC3E}">
        <p14:creationId xmlns:p14="http://schemas.microsoft.com/office/powerpoint/2010/main" val="3754987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40EE7-A603-4D19-9809-37B2A9386A08}" type="datetimeFigureOut">
              <a:rPr lang="en-US" smtClean="0"/>
              <a:t>5/26/2015</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90982-3E79-425F-90BF-2725A9E37DA8}" type="slidenum">
              <a:rPr lang="en-US" smtClean="0"/>
              <a:t>‹Nº›</a:t>
            </a:fld>
            <a:endParaRPr lang="en-US"/>
          </a:p>
        </p:txBody>
      </p:sp>
    </p:spTree>
    <p:extLst>
      <p:ext uri="{BB962C8B-B14F-4D97-AF65-F5344CB8AC3E}">
        <p14:creationId xmlns:p14="http://schemas.microsoft.com/office/powerpoint/2010/main" val="148205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n-US" dirty="0" smtClean="0"/>
              <a:t>EL APRENDIZAJE MEDIANTE PROYECTOS (AMP)</a:t>
            </a:r>
            <a:endParaRPr lang="en-US" dirty="0"/>
          </a:p>
        </p:txBody>
      </p:sp>
      <p:sp>
        <p:nvSpPr>
          <p:cNvPr id="3" name="Subtítulo 2"/>
          <p:cNvSpPr>
            <a:spLocks noGrp="1"/>
          </p:cNvSpPr>
          <p:nvPr>
            <p:ph type="subTitle" idx="1"/>
          </p:nvPr>
        </p:nvSpPr>
        <p:spPr/>
        <p:txBody>
          <a:bodyPr>
            <a:normAutofit/>
          </a:bodyPr>
          <a:lstStyle/>
          <a:p>
            <a:r>
              <a:rPr lang="en-US" sz="3600" dirty="0" smtClean="0"/>
              <a:t>PROYECTO IMPORTANCIA DE LA ALIMENTACI</a:t>
            </a:r>
            <a:r>
              <a:rPr lang="es-MX" sz="3600" dirty="0" smtClean="0"/>
              <a:t>ÓN.</a:t>
            </a:r>
            <a:endParaRPr lang="en-US" sz="3600" dirty="0"/>
          </a:p>
        </p:txBody>
      </p:sp>
    </p:spTree>
    <p:extLst>
      <p:ext uri="{BB962C8B-B14F-4D97-AF65-F5344CB8AC3E}">
        <p14:creationId xmlns:p14="http://schemas.microsoft.com/office/powerpoint/2010/main" val="3920550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798490"/>
            <a:ext cx="10515600" cy="5378473"/>
          </a:xfrm>
        </p:spPr>
        <p:txBody>
          <a:bodyPr>
            <a:normAutofit lnSpcReduction="10000"/>
          </a:bodyPr>
          <a:lstStyle/>
          <a:p>
            <a:pPr marL="0" indent="0">
              <a:buNone/>
            </a:pPr>
            <a:r>
              <a:rPr lang="es-MX" dirty="0" smtClean="0"/>
              <a:t>7.-Investigar </a:t>
            </a:r>
            <a:r>
              <a:rPr lang="es-MX" dirty="0"/>
              <a:t>sobre la importancia de una buena alimentación, propiedades de los </a:t>
            </a:r>
            <a:r>
              <a:rPr lang="es-MX" dirty="0" smtClean="0"/>
              <a:t>alimentos, de aspectos de higiene como la importancia de </a:t>
            </a:r>
            <a:r>
              <a:rPr lang="es-MX" dirty="0"/>
              <a:t>lavarse las </a:t>
            </a:r>
            <a:r>
              <a:rPr lang="es-MX" dirty="0" smtClean="0"/>
              <a:t>manos y lavarse </a:t>
            </a:r>
            <a:r>
              <a:rPr lang="es-MX" dirty="0"/>
              <a:t>los </a:t>
            </a:r>
            <a:r>
              <a:rPr lang="es-MX" dirty="0" smtClean="0"/>
              <a:t>dientes</a:t>
            </a:r>
            <a:r>
              <a:rPr lang="es-MX" dirty="0"/>
              <a:t>.</a:t>
            </a:r>
          </a:p>
          <a:p>
            <a:pPr marL="0" indent="0">
              <a:buNone/>
            </a:pPr>
            <a:r>
              <a:rPr lang="es-MX" dirty="0" smtClean="0"/>
              <a:t>8.-Hacer una plenaria sobre </a:t>
            </a:r>
            <a:r>
              <a:rPr lang="es-MX" dirty="0"/>
              <a:t>los aportes de cada grupo de alimentos  para que posteriormente se realice un menú grupal, </a:t>
            </a:r>
            <a:r>
              <a:rPr lang="es-MX" dirty="0" smtClean="0"/>
              <a:t> </a:t>
            </a:r>
            <a:r>
              <a:rPr lang="es-MX" dirty="0"/>
              <a:t>se reconocerán los alimentos que deben consumirse en una dieta balanceada, </a:t>
            </a:r>
            <a:r>
              <a:rPr lang="es-MX" dirty="0" smtClean="0"/>
              <a:t>combinándolos </a:t>
            </a:r>
            <a:r>
              <a:rPr lang="es-MX" dirty="0"/>
              <a:t>para </a:t>
            </a:r>
            <a:r>
              <a:rPr lang="es-MX" dirty="0" smtClean="0"/>
              <a:t>obtener un mayor beneficio </a:t>
            </a:r>
            <a:r>
              <a:rPr lang="es-MX" dirty="0"/>
              <a:t>de sus propiedades. Con el objetivo de mejorar los hábitos alimenticios</a:t>
            </a:r>
            <a:r>
              <a:rPr lang="es-MX" dirty="0" smtClean="0"/>
              <a:t>.</a:t>
            </a:r>
          </a:p>
          <a:p>
            <a:pPr marL="0" indent="0">
              <a:buNone/>
            </a:pPr>
            <a:r>
              <a:rPr lang="es-MX" dirty="0" smtClean="0"/>
              <a:t>9.- Del registro que se realizó anteriormente, elegir un alimento o bebida consumido, para que se investiguen las propiedades de ellos.</a:t>
            </a:r>
          </a:p>
          <a:p>
            <a:pPr marL="0" indent="0">
              <a:buNone/>
            </a:pPr>
            <a:r>
              <a:rPr lang="es-MX" dirty="0" smtClean="0"/>
              <a:t>Al termino de la primer semana se continuará con la tabla de registro, hasta que finalice el proyecto, con el fin de observar las mejorías en la alimentación. </a:t>
            </a:r>
          </a:p>
          <a:p>
            <a:pPr marL="0" indent="0">
              <a:buNone/>
            </a:pPr>
            <a:endParaRPr lang="en-US" dirty="0"/>
          </a:p>
        </p:txBody>
      </p:sp>
    </p:spTree>
    <p:extLst>
      <p:ext uri="{BB962C8B-B14F-4D97-AF65-F5344CB8AC3E}">
        <p14:creationId xmlns:p14="http://schemas.microsoft.com/office/powerpoint/2010/main" val="1431489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VALORACIÓN DE LA EXPERIENCIA</a:t>
            </a:r>
            <a:endParaRPr lang="en-US" dirty="0"/>
          </a:p>
        </p:txBody>
      </p:sp>
      <p:sp>
        <p:nvSpPr>
          <p:cNvPr id="3" name="Marcador de contenido 2"/>
          <p:cNvSpPr>
            <a:spLocks noGrp="1"/>
          </p:cNvSpPr>
          <p:nvPr>
            <p:ph idx="1"/>
          </p:nvPr>
        </p:nvSpPr>
        <p:spPr/>
        <p:txBody>
          <a:bodyPr/>
          <a:lstStyle/>
          <a:p>
            <a:r>
              <a:rPr lang="es-MX" dirty="0" smtClean="0"/>
              <a:t>El alumno redactará un escrito en el que exprese sus conocimientos adquiridos sobre los alimentos saludables dando una opinión sobre ello.</a:t>
            </a:r>
          </a:p>
          <a:p>
            <a:r>
              <a:rPr lang="es-MX" dirty="0" smtClean="0"/>
              <a:t>Luego realizará una pequeña entrevista a un familiar o persona de la comunidad. ¿Por qué es importante el consumo de alimentos saludables? Que dé su opinión acerca de la buena alimentación.</a:t>
            </a:r>
          </a:p>
        </p:txBody>
      </p:sp>
    </p:spTree>
    <p:extLst>
      <p:ext uri="{BB962C8B-B14F-4D97-AF65-F5344CB8AC3E}">
        <p14:creationId xmlns:p14="http://schemas.microsoft.com/office/powerpoint/2010/main" val="1575301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PUBLICACION DEL PROYECTO</a:t>
            </a:r>
            <a:endParaRPr lang="en-US" dirty="0"/>
          </a:p>
        </p:txBody>
      </p:sp>
      <p:sp>
        <p:nvSpPr>
          <p:cNvPr id="3" name="Marcador de contenido 2"/>
          <p:cNvSpPr>
            <a:spLocks noGrp="1"/>
          </p:cNvSpPr>
          <p:nvPr>
            <p:ph idx="1"/>
          </p:nvPr>
        </p:nvSpPr>
        <p:spPr/>
        <p:txBody>
          <a:bodyPr>
            <a:normAutofit fontScale="92500" lnSpcReduction="10000"/>
          </a:bodyPr>
          <a:lstStyle/>
          <a:p>
            <a:r>
              <a:rPr lang="es-MX" dirty="0" smtClean="0"/>
              <a:t>Evaluación del proyecto:</a:t>
            </a:r>
          </a:p>
          <a:p>
            <a:r>
              <a:rPr lang="es-MX" dirty="0" smtClean="0"/>
              <a:t>Para evaluar nuestra propuesta realizaremos una mega pirámide que los alumnos construirán jerarquizando los alimentos. Para ello se formarán cuatro equipos y a cada uno se le repartirá un nivel del plato del buen comer. Deberán representar con dibujos y recortes los alimentos de cada nivel. </a:t>
            </a:r>
          </a:p>
          <a:p>
            <a:r>
              <a:rPr lang="es-MX" dirty="0" smtClean="0"/>
              <a:t>Cuando el trabajo esté terminado explicarán la importancia de la sección que realizaron en equipo, señalando la importancia que tiene en la alimentación de las personas.</a:t>
            </a:r>
          </a:p>
          <a:p>
            <a:r>
              <a:rPr lang="es-MX" dirty="0" smtClean="0"/>
              <a:t>Otra actividad se realizará con las aportaciones de los estudiantes para conformar un menú, donde ellos deberán aplicar los conocimientos adquiridos y balancear cada alimento.</a:t>
            </a:r>
          </a:p>
          <a:p>
            <a:endParaRPr lang="es-MX" dirty="0" smtClean="0"/>
          </a:p>
          <a:p>
            <a:endParaRPr lang="en-US" dirty="0"/>
          </a:p>
        </p:txBody>
      </p:sp>
    </p:spTree>
    <p:extLst>
      <p:ext uri="{BB962C8B-B14F-4D97-AF65-F5344CB8AC3E}">
        <p14:creationId xmlns:p14="http://schemas.microsoft.com/office/powerpoint/2010/main" val="1523824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Evaluación con un producto.</a:t>
            </a:r>
            <a:endParaRPr lang="en-US" dirty="0"/>
          </a:p>
        </p:txBody>
      </p:sp>
      <p:sp>
        <p:nvSpPr>
          <p:cNvPr id="3" name="Marcador de contenido 2"/>
          <p:cNvSpPr>
            <a:spLocks noGrp="1"/>
          </p:cNvSpPr>
          <p:nvPr>
            <p:ph idx="1"/>
          </p:nvPr>
        </p:nvSpPr>
        <p:spPr/>
        <p:txBody>
          <a:bodyPr/>
          <a:lstStyle/>
          <a:p>
            <a:r>
              <a:rPr lang="es-MX" dirty="0" smtClean="0"/>
              <a:t>Realización de un cartel informativo sobre la buena alimentación y todos los aspectos que influyen en ella.</a:t>
            </a:r>
          </a:p>
          <a:p>
            <a:r>
              <a:rPr lang="es-MX" dirty="0" smtClean="0"/>
              <a:t>Representación de el cuadro de doble entrada para concientizar a la comunidad escolar sobre los alimentos saludables y no saludables.</a:t>
            </a:r>
            <a:endParaRPr lang="en-US" dirty="0"/>
          </a:p>
        </p:txBody>
      </p:sp>
    </p:spTree>
    <p:extLst>
      <p:ext uri="{BB962C8B-B14F-4D97-AF65-F5344CB8AC3E}">
        <p14:creationId xmlns:p14="http://schemas.microsoft.com/office/powerpoint/2010/main" val="3767311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DOCUMENTACIÓN DEL TEMA A ABORDAR</a:t>
            </a:r>
            <a:endParaRPr lang="en-US" dirty="0"/>
          </a:p>
        </p:txBody>
      </p:sp>
      <p:sp>
        <p:nvSpPr>
          <p:cNvPr id="3" name="Marcador de contenido 2"/>
          <p:cNvSpPr>
            <a:spLocks noGrp="1"/>
          </p:cNvSpPr>
          <p:nvPr>
            <p:ph idx="1"/>
          </p:nvPr>
        </p:nvSpPr>
        <p:spPr/>
        <p:txBody>
          <a:bodyPr/>
          <a:lstStyle/>
          <a:p>
            <a:pPr algn="ctr"/>
            <a:r>
              <a:rPr lang="es-MX" dirty="0" smtClean="0"/>
              <a:t>Bibliografía.</a:t>
            </a:r>
          </a:p>
          <a:p>
            <a:endParaRPr lang="es-MX"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5926" y="2416811"/>
            <a:ext cx="7353837" cy="410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1572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8343" y="628741"/>
            <a:ext cx="8538693" cy="559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9455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87888" y="1354703"/>
            <a:ext cx="10143534" cy="5149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922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62500" lnSpcReduction="20000"/>
          </a:bodyPr>
          <a:lstStyle/>
          <a:p>
            <a:r>
              <a:rPr lang="es-MX" dirty="0"/>
              <a:t>Para comer sano se recomienda:</a:t>
            </a:r>
          </a:p>
          <a:p>
            <a:r>
              <a:rPr lang="es-MX" dirty="0"/>
              <a:t>    • Distribuya los alimentos en 4 comidas principales y 2 colaciones </a:t>
            </a:r>
          </a:p>
          <a:p>
            <a:r>
              <a:rPr lang="es-MX" dirty="0"/>
              <a:t>    • Modere el tamaño de las porciones </a:t>
            </a:r>
          </a:p>
          <a:p>
            <a:r>
              <a:rPr lang="es-MX" dirty="0"/>
              <a:t>    • Consuma por día 2 frutas y 3 porciones de verduras de todo tipo y color     </a:t>
            </a:r>
          </a:p>
          <a:p>
            <a:r>
              <a:rPr lang="es-MX" dirty="0"/>
              <a:t>       preferentemente crudas </a:t>
            </a:r>
          </a:p>
          <a:p>
            <a:r>
              <a:rPr lang="es-MX" dirty="0"/>
              <a:t>    • En el almuerzo y en la cena, la mitad del plato que sean verduras y de postre una </a:t>
            </a:r>
          </a:p>
          <a:p>
            <a:r>
              <a:rPr lang="es-MX" dirty="0"/>
              <a:t>       fruta </a:t>
            </a:r>
          </a:p>
          <a:p>
            <a:r>
              <a:rPr lang="es-MX" dirty="0"/>
              <a:t>    • Incorpore legumbres, cereales integrales, semillas y frutas secas. </a:t>
            </a:r>
          </a:p>
          <a:p>
            <a:r>
              <a:rPr lang="es-MX" dirty="0"/>
              <a:t>    • Consuma carnes rojas o blancas (pollo o pescado) no más de 5 veces por semana. </a:t>
            </a:r>
          </a:p>
          <a:p>
            <a:r>
              <a:rPr lang="es-MX" dirty="0"/>
              <a:t>    • Cocine sin sal. Reemplácela por perejil, albahaca, tomillo, romero y otros </a:t>
            </a:r>
          </a:p>
          <a:p>
            <a:r>
              <a:rPr lang="es-MX" dirty="0"/>
              <a:t>       condimentos. </a:t>
            </a:r>
          </a:p>
          <a:p>
            <a:r>
              <a:rPr lang="es-MX" dirty="0"/>
              <a:t>    • Evite el uso del salero en la mesa. </a:t>
            </a:r>
          </a:p>
          <a:p>
            <a:r>
              <a:rPr lang="es-MX" dirty="0"/>
              <a:t>    • Limite el consumo de azúcar y alcohol.</a:t>
            </a:r>
          </a:p>
          <a:p>
            <a:endParaRPr lang="es-MX" dirty="0"/>
          </a:p>
        </p:txBody>
      </p:sp>
    </p:spTree>
    <p:extLst>
      <p:ext uri="{BB962C8B-B14F-4D97-AF65-F5344CB8AC3E}">
        <p14:creationId xmlns:p14="http://schemas.microsoft.com/office/powerpoint/2010/main" val="4294552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922" y="695460"/>
            <a:ext cx="9678139" cy="5331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323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PROPÓSITO</a:t>
            </a:r>
            <a:endParaRPr lang="en-US" dirty="0"/>
          </a:p>
        </p:txBody>
      </p:sp>
      <p:sp>
        <p:nvSpPr>
          <p:cNvPr id="3" name="Marcador de contenido 2"/>
          <p:cNvSpPr>
            <a:spLocks noGrp="1"/>
          </p:cNvSpPr>
          <p:nvPr>
            <p:ph idx="1"/>
          </p:nvPr>
        </p:nvSpPr>
        <p:spPr/>
        <p:txBody>
          <a:bodyPr/>
          <a:lstStyle/>
          <a:p>
            <a:r>
              <a:rPr lang="es-MX" dirty="0" smtClean="0"/>
              <a:t>¿Qué se quiere hacer? </a:t>
            </a:r>
            <a:r>
              <a:rPr lang="es-ES" dirty="0"/>
              <a:t>I</a:t>
            </a:r>
            <a:r>
              <a:rPr lang="es-ES" dirty="0" smtClean="0"/>
              <a:t>nculcar </a:t>
            </a:r>
            <a:r>
              <a:rPr lang="es-ES" dirty="0"/>
              <a:t>y practicar una alimentación sana y equilibrada </a:t>
            </a:r>
            <a:r>
              <a:rPr lang="es-ES" dirty="0" smtClean="0"/>
              <a:t>en los alumnos.</a:t>
            </a:r>
          </a:p>
          <a:p>
            <a:r>
              <a:rPr lang="es-MX" dirty="0" smtClean="0"/>
              <a:t>¿Por qué se quiere hacer? </a:t>
            </a:r>
            <a:r>
              <a:rPr lang="es-ES" dirty="0" smtClean="0"/>
              <a:t>Porque una </a:t>
            </a:r>
            <a:r>
              <a:rPr lang="es-ES" dirty="0"/>
              <a:t>alimentación inadecuada </a:t>
            </a:r>
            <a:r>
              <a:rPr lang="es-ES" dirty="0" smtClean="0"/>
              <a:t>es </a:t>
            </a:r>
            <a:r>
              <a:rPr lang="es-ES" dirty="0"/>
              <a:t>un hecho que está presente de forma habitual en la actualidad debido a l</a:t>
            </a:r>
            <a:r>
              <a:rPr lang="es-ES" dirty="0" smtClean="0"/>
              <a:t>os </a:t>
            </a:r>
            <a:r>
              <a:rPr lang="es-ES" dirty="0"/>
              <a:t>malos hábitos alimenticios. </a:t>
            </a:r>
            <a:endParaRPr lang="es-MX" dirty="0" smtClean="0"/>
          </a:p>
          <a:p>
            <a:r>
              <a:rPr lang="es-MX" dirty="0" smtClean="0"/>
              <a:t>¿Para qué se quiere hacer? Para que los educandos </a:t>
            </a:r>
            <a:r>
              <a:rPr lang="es-ES" dirty="0" smtClean="0"/>
              <a:t>adquirieran </a:t>
            </a:r>
            <a:r>
              <a:rPr lang="es-ES" dirty="0"/>
              <a:t>diversas </a:t>
            </a:r>
            <a:r>
              <a:rPr lang="es-ES" dirty="0" smtClean="0"/>
              <a:t>habilidades y capacidades</a:t>
            </a:r>
            <a:r>
              <a:rPr lang="es-ES" dirty="0"/>
              <a:t>, no sólo didácticas, sino también un desarrollo adecuado del equilibrio personal y social. </a:t>
            </a:r>
            <a:r>
              <a:rPr lang="es-ES" dirty="0" smtClean="0"/>
              <a:t>Y con el conocimiento que adquieran se puedan mejorar los hábitos alimenticios y los pongan en práctica.</a:t>
            </a:r>
            <a:endParaRPr lang="en-US" dirty="0"/>
          </a:p>
        </p:txBody>
      </p:sp>
    </p:spTree>
    <p:extLst>
      <p:ext uri="{BB962C8B-B14F-4D97-AF65-F5344CB8AC3E}">
        <p14:creationId xmlns:p14="http://schemas.microsoft.com/office/powerpoint/2010/main" val="626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mtClean="0"/>
              <a:t>OBJETIVOS</a:t>
            </a:r>
            <a:endParaRPr lang="en-US" dirty="0"/>
          </a:p>
        </p:txBody>
      </p:sp>
      <p:sp>
        <p:nvSpPr>
          <p:cNvPr id="3" name="Marcador de contenido 2"/>
          <p:cNvSpPr>
            <a:spLocks noGrp="1"/>
          </p:cNvSpPr>
          <p:nvPr>
            <p:ph idx="1"/>
          </p:nvPr>
        </p:nvSpPr>
        <p:spPr/>
        <p:txBody>
          <a:bodyPr/>
          <a:lstStyle/>
          <a:p>
            <a:r>
              <a:rPr lang="es-ES" dirty="0" smtClean="0"/>
              <a:t>Concienciar</a:t>
            </a:r>
            <a:r>
              <a:rPr lang="es-ES" dirty="0"/>
              <a:t>, promover y formar en la necesidad y el desarrollo de hábitos alimenticios saludables. </a:t>
            </a:r>
          </a:p>
          <a:p>
            <a:r>
              <a:rPr lang="es-ES" dirty="0" smtClean="0"/>
              <a:t>Conocer </a:t>
            </a:r>
            <a:r>
              <a:rPr lang="es-ES" dirty="0"/>
              <a:t>las ventajas para la salud del </a:t>
            </a:r>
            <a:r>
              <a:rPr lang="es-ES" dirty="0" smtClean="0"/>
              <a:t>uso de la pirámide alimenticia y la jarra del buen beber, identificando cada grupo que los conforma.</a:t>
            </a:r>
            <a:endParaRPr lang="es-ES" dirty="0"/>
          </a:p>
          <a:p>
            <a:r>
              <a:rPr lang="es-ES" dirty="0" smtClean="0"/>
              <a:t>Practicar </a:t>
            </a:r>
            <a:r>
              <a:rPr lang="es-ES" dirty="0"/>
              <a:t>el consumo diario de alimentos sanos y naturales. </a:t>
            </a:r>
          </a:p>
        </p:txBody>
      </p:sp>
    </p:spTree>
    <p:extLst>
      <p:ext uri="{BB962C8B-B14F-4D97-AF65-F5344CB8AC3E}">
        <p14:creationId xmlns:p14="http://schemas.microsoft.com/office/powerpoint/2010/main" val="1723639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PLANIFICAR EL PROYECTO.</a:t>
            </a:r>
            <a:endParaRPr lang="en-US" dirty="0"/>
          </a:p>
        </p:txBody>
      </p:sp>
      <p:sp>
        <p:nvSpPr>
          <p:cNvPr id="3" name="Marcador de contenido 2"/>
          <p:cNvSpPr>
            <a:spLocks noGrp="1"/>
          </p:cNvSpPr>
          <p:nvPr>
            <p:ph idx="1"/>
          </p:nvPr>
        </p:nvSpPr>
        <p:spPr/>
        <p:txBody>
          <a:bodyPr>
            <a:normAutofit fontScale="92500"/>
          </a:bodyPr>
          <a:lstStyle/>
          <a:p>
            <a:r>
              <a:rPr lang="es-MX" dirty="0" smtClean="0"/>
              <a:t>¿Cómo hacer el proyecto? </a:t>
            </a:r>
          </a:p>
          <a:p>
            <a:pPr marL="514350" indent="-514350">
              <a:buFont typeface="+mj-lt"/>
              <a:buAutoNum type="arabicPeriod"/>
            </a:pPr>
            <a:r>
              <a:rPr lang="es-MX" dirty="0" smtClean="0"/>
              <a:t>Hacer una investigación para el desarrollo del proyecto, el docente debe documentarse antes de pedir a sus alumnos que investiguen.</a:t>
            </a:r>
          </a:p>
          <a:p>
            <a:pPr marL="514350" indent="-514350">
              <a:buFont typeface="+mj-lt"/>
              <a:buAutoNum type="arabicPeriod"/>
            </a:pPr>
            <a:r>
              <a:rPr lang="es-MX" dirty="0" smtClean="0"/>
              <a:t>Explicar a los alumnos el propósito del proyecto, respondiendo a todas las dudas que ellos tengan para llevar a cabo su realización.</a:t>
            </a:r>
          </a:p>
          <a:p>
            <a:pPr marL="514350" indent="-514350">
              <a:buFont typeface="+mj-lt"/>
              <a:buAutoNum type="arabicPeriod"/>
            </a:pPr>
            <a:r>
              <a:rPr lang="es-MX" dirty="0" smtClean="0"/>
              <a:t>Planear la metodología.</a:t>
            </a:r>
          </a:p>
          <a:p>
            <a:pPr marL="514350" indent="-514350">
              <a:buFont typeface="+mj-lt"/>
              <a:buAutoNum type="arabicPeriod"/>
            </a:pPr>
            <a:r>
              <a:rPr lang="es-MX" dirty="0" smtClean="0"/>
              <a:t>Llevar a cabo las actividades haciendo un análisis de ellas al realizarlas.</a:t>
            </a:r>
          </a:p>
          <a:p>
            <a:pPr marL="514350" indent="-514350">
              <a:buFont typeface="+mj-lt"/>
              <a:buAutoNum type="arabicPeriod"/>
            </a:pPr>
            <a:r>
              <a:rPr lang="es-MX" dirty="0" smtClean="0"/>
              <a:t>Cuando los productos estén totalmente terminados se realizará una evaluación de los mismos y después se difundirán en la escuela o comunidad.</a:t>
            </a:r>
          </a:p>
          <a:p>
            <a:pPr marL="514350" indent="-514350">
              <a:buFont typeface="+mj-lt"/>
              <a:buAutoNum type="arabicPeriod"/>
            </a:pPr>
            <a:endParaRPr lang="es-MX" dirty="0" smtClean="0"/>
          </a:p>
        </p:txBody>
      </p:sp>
    </p:spTree>
    <p:extLst>
      <p:ext uri="{BB962C8B-B14F-4D97-AF65-F5344CB8AC3E}">
        <p14:creationId xmlns:p14="http://schemas.microsoft.com/office/powerpoint/2010/main" val="2438040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a:bodyPr>
          <a:lstStyle/>
          <a:p>
            <a:r>
              <a:rPr lang="es-MX" dirty="0" smtClean="0"/>
              <a:t>¿Cuándo hacerlo? El proyecto tendrá la duración de 3 semanas para que su ejecución sea terminada. Las actividades serán realizadas en la materia de Ciencias Naturales, se empezará a llevar a cabo en la introducción al tema 1 “La dieta correcta y su importancia para la salud”.</a:t>
            </a:r>
          </a:p>
          <a:p>
            <a:r>
              <a:rPr lang="es-MX" dirty="0" smtClean="0"/>
              <a:t>¿Dónde se quiere hacer? El proyecto tiene como finalidad que los alumnos aprendan a tener una alimentación balanceada, por lo que las actividades serán llevadas a cabo en casa y en el aula de clases para conocer el tema, identificar problemas que se deriven y buscar una solución. Va dirigido a la población estudiantil y social.</a:t>
            </a:r>
          </a:p>
          <a:p>
            <a:endParaRPr lang="en-US" dirty="0"/>
          </a:p>
        </p:txBody>
      </p:sp>
    </p:spTree>
    <p:extLst>
      <p:ext uri="{BB962C8B-B14F-4D97-AF65-F5344CB8AC3E}">
        <p14:creationId xmlns:p14="http://schemas.microsoft.com/office/powerpoint/2010/main" val="1050039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r>
              <a:rPr lang="es-MX" dirty="0"/>
              <a:t>¿Qué recursos se necesitan? Debido a que se abordará en la asignatura de Ciencias Naturales optaremos por hacer uso del libro de texto, información recabada por parte de los alumnos (investigación), información que les proporcione el docente, entrevistas, </a:t>
            </a:r>
            <a:r>
              <a:rPr lang="es-MX" dirty="0" smtClean="0"/>
              <a:t>ilustraciones</a:t>
            </a:r>
            <a:r>
              <a:rPr lang="es-MX" dirty="0"/>
              <a:t>.</a:t>
            </a:r>
            <a:endParaRPr lang="en-US" dirty="0"/>
          </a:p>
        </p:txBody>
      </p:sp>
    </p:spTree>
    <p:extLst>
      <p:ext uri="{BB962C8B-B14F-4D97-AF65-F5344CB8AC3E}">
        <p14:creationId xmlns:p14="http://schemas.microsoft.com/office/powerpoint/2010/main" val="130263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REALIZAR EL PROYECTO</a:t>
            </a:r>
            <a:endParaRPr lang="en-US" dirty="0"/>
          </a:p>
        </p:txBody>
      </p:sp>
      <p:sp>
        <p:nvSpPr>
          <p:cNvPr id="3" name="Marcador de contenido 2"/>
          <p:cNvSpPr>
            <a:spLocks noGrp="1"/>
          </p:cNvSpPr>
          <p:nvPr>
            <p:ph idx="1"/>
          </p:nvPr>
        </p:nvSpPr>
        <p:spPr/>
        <p:txBody>
          <a:bodyPr/>
          <a:lstStyle/>
          <a:p>
            <a:r>
              <a:rPr lang="es-MX" dirty="0"/>
              <a:t>Rescatar los conocimiento previos, conversar a cerca de los alimentos preferidos de cada niño, que dibuje su comida favorita, conversar sobre los beneficios de los alimentos, importancia de cada comida (desayuno, almuerzo, comida, merienda, cena).</a:t>
            </a:r>
          </a:p>
          <a:p>
            <a:r>
              <a:rPr lang="es-MX" dirty="0"/>
              <a:t>Conocimientos </a:t>
            </a:r>
            <a:r>
              <a:rPr lang="es-MX" dirty="0" smtClean="0"/>
              <a:t>conceptuales; presentar a los alumnos información sobre </a:t>
            </a:r>
            <a:r>
              <a:rPr lang="es-MX" dirty="0"/>
              <a:t>el plato del buen </a:t>
            </a:r>
            <a:r>
              <a:rPr lang="es-MX" dirty="0" smtClean="0"/>
              <a:t>comer</a:t>
            </a:r>
            <a:r>
              <a:rPr lang="es-MX" dirty="0"/>
              <a:t> </a:t>
            </a:r>
            <a:r>
              <a:rPr lang="es-MX" dirty="0" smtClean="0"/>
              <a:t>y </a:t>
            </a:r>
            <a:r>
              <a:rPr lang="es-MX" dirty="0"/>
              <a:t>la jarra del buen </a:t>
            </a:r>
            <a:r>
              <a:rPr lang="es-MX" dirty="0" smtClean="0"/>
              <a:t>beber. Exponer lo más importante sobre ello.</a:t>
            </a:r>
          </a:p>
          <a:p>
            <a:endParaRPr lang="en-US" dirty="0"/>
          </a:p>
        </p:txBody>
      </p:sp>
    </p:spTree>
    <p:extLst>
      <p:ext uri="{BB962C8B-B14F-4D97-AF65-F5344CB8AC3E}">
        <p14:creationId xmlns:p14="http://schemas.microsoft.com/office/powerpoint/2010/main" val="399880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631065"/>
            <a:ext cx="10515600" cy="5545898"/>
          </a:xfrm>
        </p:spPr>
        <p:txBody>
          <a:bodyPr/>
          <a:lstStyle/>
          <a:p>
            <a:r>
              <a:rPr lang="es-MX" dirty="0" smtClean="0"/>
              <a:t>Conocimientos procedimentales</a:t>
            </a:r>
            <a:r>
              <a:rPr lang="es-MX" dirty="0"/>
              <a:t> </a:t>
            </a:r>
            <a:r>
              <a:rPr lang="es-MX" dirty="0" smtClean="0"/>
              <a:t>(realizar pregunta para actividad)</a:t>
            </a:r>
            <a:br>
              <a:rPr lang="es-MX" dirty="0" smtClean="0"/>
            </a:br>
            <a:r>
              <a:rPr lang="es-MX" dirty="0" smtClean="0"/>
              <a:t>1.- ¿Qué comieron ayer? (lo registrarán en su cuaderno). Luego </a:t>
            </a:r>
            <a:r>
              <a:rPr lang="es-MX" dirty="0"/>
              <a:t>c</a:t>
            </a:r>
            <a:r>
              <a:rPr lang="es-MX" dirty="0" smtClean="0"/>
              <a:t>on ayuda de la pirámide y de la jarra (que se encuentran en el libro de Ciencias Naturales pág. 11-17), clasificar en un cuadro de doble entrada los alimentos saludables y no saludables. Actividad individual.</a:t>
            </a:r>
            <a:r>
              <a:rPr lang="en-US" dirty="0" smtClean="0"/>
              <a:t/>
            </a:r>
            <a:br>
              <a:rPr lang="en-US" dirty="0" smtClean="0"/>
            </a:br>
            <a:r>
              <a:rPr lang="en-US" dirty="0" smtClean="0"/>
              <a:t>2.- ACTIVIDAD PERMANENTE; los </a:t>
            </a:r>
            <a:r>
              <a:rPr lang="en-US" dirty="0" err="1" smtClean="0"/>
              <a:t>alumnos</a:t>
            </a:r>
            <a:r>
              <a:rPr lang="en-US" dirty="0" smtClean="0"/>
              <a:t> </a:t>
            </a:r>
            <a:r>
              <a:rPr lang="en-US" dirty="0" err="1" smtClean="0"/>
              <a:t>realizarán</a:t>
            </a:r>
            <a:r>
              <a:rPr lang="en-US" dirty="0" smtClean="0"/>
              <a:t> un </a:t>
            </a:r>
            <a:r>
              <a:rPr lang="en-US" dirty="0" err="1" smtClean="0"/>
              <a:t>registro</a:t>
            </a:r>
            <a:r>
              <a:rPr lang="en-US" dirty="0" smtClean="0"/>
              <a:t> de los </a:t>
            </a:r>
            <a:r>
              <a:rPr lang="en-US" dirty="0" err="1" smtClean="0"/>
              <a:t>alimentos</a:t>
            </a:r>
            <a:r>
              <a:rPr lang="en-US" dirty="0" smtClean="0"/>
              <a:t> </a:t>
            </a:r>
            <a:r>
              <a:rPr lang="en-US" dirty="0" err="1" smtClean="0"/>
              <a:t>que</a:t>
            </a:r>
            <a:r>
              <a:rPr lang="en-US" dirty="0" smtClean="0"/>
              <a:t> </a:t>
            </a:r>
            <a:r>
              <a:rPr lang="en-US" dirty="0" err="1" smtClean="0"/>
              <a:t>consuman</a:t>
            </a:r>
            <a:r>
              <a:rPr lang="en-US" dirty="0" smtClean="0"/>
              <a:t> </a:t>
            </a:r>
            <a:r>
              <a:rPr lang="en-US" dirty="0" err="1" smtClean="0"/>
              <a:t>durante</a:t>
            </a:r>
            <a:r>
              <a:rPr lang="en-US" dirty="0" smtClean="0"/>
              <a:t> el </a:t>
            </a:r>
            <a:r>
              <a:rPr lang="en-US" dirty="0" err="1" smtClean="0"/>
              <a:t>día</a:t>
            </a:r>
            <a:r>
              <a:rPr lang="en-US" dirty="0" smtClean="0"/>
              <a:t>, </a:t>
            </a:r>
            <a:r>
              <a:rPr lang="en-US" dirty="0" err="1" smtClean="0"/>
              <a:t>abarcará</a:t>
            </a:r>
            <a:r>
              <a:rPr lang="en-US" dirty="0" smtClean="0"/>
              <a:t> un fin de </a:t>
            </a:r>
            <a:r>
              <a:rPr lang="en-US" dirty="0" err="1" smtClean="0"/>
              <a:t>semana</a:t>
            </a:r>
            <a:r>
              <a:rPr lang="en-US" dirty="0" smtClean="0"/>
              <a:t> (se </a:t>
            </a:r>
            <a:r>
              <a:rPr lang="en-US" dirty="0" err="1" smtClean="0"/>
              <a:t>dejará</a:t>
            </a:r>
            <a:r>
              <a:rPr lang="en-US" dirty="0" smtClean="0"/>
              <a:t> de </a:t>
            </a:r>
            <a:r>
              <a:rPr lang="en-US" dirty="0" err="1" smtClean="0"/>
              <a:t>tarea</a:t>
            </a:r>
            <a:r>
              <a:rPr lang="en-US" dirty="0" smtClean="0"/>
              <a:t> el </a:t>
            </a:r>
            <a:r>
              <a:rPr lang="en-US" dirty="0" err="1"/>
              <a:t>v</a:t>
            </a:r>
            <a:r>
              <a:rPr lang="en-US" dirty="0" err="1" smtClean="0"/>
              <a:t>iernes</a:t>
            </a:r>
            <a:r>
              <a:rPr lang="en-US" dirty="0" smtClean="0"/>
              <a:t> para </a:t>
            </a:r>
            <a:r>
              <a:rPr lang="en-US" dirty="0" err="1" smtClean="0"/>
              <a:t>entregar</a:t>
            </a:r>
            <a:r>
              <a:rPr lang="en-US" dirty="0" smtClean="0"/>
              <a:t> y </a:t>
            </a:r>
            <a:r>
              <a:rPr lang="en-US" dirty="0" err="1" smtClean="0"/>
              <a:t>revizar</a:t>
            </a:r>
            <a:r>
              <a:rPr lang="en-US" dirty="0" smtClean="0"/>
              <a:t> el lunes). </a:t>
            </a:r>
            <a:r>
              <a:rPr lang="es-MX" dirty="0" smtClean="0"/>
              <a:t/>
            </a:r>
            <a:br>
              <a:rPr lang="es-MX" dirty="0" smtClean="0"/>
            </a:br>
            <a:endParaRPr lang="en-US" dirty="0" smtClean="0"/>
          </a:p>
        </p:txBody>
      </p:sp>
      <p:graphicFrame>
        <p:nvGraphicFramePr>
          <p:cNvPr id="4" name="Tabla 3"/>
          <p:cNvGraphicFramePr>
            <a:graphicFrameLocks noGrp="1"/>
          </p:cNvGraphicFramePr>
          <p:nvPr>
            <p:extLst>
              <p:ext uri="{D42A27DB-BD31-4B8C-83A1-F6EECF244321}">
                <p14:modId xmlns:p14="http://schemas.microsoft.com/office/powerpoint/2010/main" val="2599275891"/>
              </p:ext>
            </p:extLst>
          </p:nvPr>
        </p:nvGraphicFramePr>
        <p:xfrm>
          <a:off x="1390918" y="4172754"/>
          <a:ext cx="9414459" cy="2004209"/>
        </p:xfrm>
        <a:graphic>
          <a:graphicData uri="http://schemas.openxmlformats.org/drawingml/2006/table">
            <a:tbl>
              <a:tblPr firstRow="1" bandRow="1">
                <a:tableStyleId>{93296810-A885-4BE3-A3E7-6D5BEEA58F35}</a:tableStyleId>
              </a:tblPr>
              <a:tblGrid>
                <a:gridCol w="3138153"/>
                <a:gridCol w="3138153"/>
                <a:gridCol w="3138153"/>
              </a:tblGrid>
              <a:tr h="928421">
                <a:tc>
                  <a:txBody>
                    <a:bodyPr/>
                    <a:lstStyle/>
                    <a:p>
                      <a:r>
                        <a:rPr lang="es-MX" dirty="0" smtClean="0"/>
                        <a:t>HORARIO</a:t>
                      </a:r>
                      <a:r>
                        <a:rPr lang="es-MX" baseline="0" dirty="0" smtClean="0"/>
                        <a:t> EN QUE SE CONSUME</a:t>
                      </a:r>
                      <a:endParaRPr lang="en-US" dirty="0"/>
                    </a:p>
                  </a:txBody>
                  <a:tcPr/>
                </a:tc>
                <a:tc>
                  <a:txBody>
                    <a:bodyPr/>
                    <a:lstStyle/>
                    <a:p>
                      <a:r>
                        <a:rPr lang="es-MX" dirty="0" smtClean="0"/>
                        <a:t>ALIMENTO</a:t>
                      </a:r>
                      <a:r>
                        <a:rPr lang="es-MX" baseline="0" dirty="0" smtClean="0"/>
                        <a:t> O BEBIDA CONSUMIDO</a:t>
                      </a:r>
                      <a:endParaRPr lang="en-US" dirty="0"/>
                    </a:p>
                  </a:txBody>
                  <a:tcPr/>
                </a:tc>
                <a:tc>
                  <a:txBody>
                    <a:bodyPr/>
                    <a:lstStyle/>
                    <a:p>
                      <a:r>
                        <a:rPr lang="es-MX" dirty="0" smtClean="0"/>
                        <a:t>CANTIDAD DEL ALIMENTO</a:t>
                      </a:r>
                      <a:r>
                        <a:rPr lang="es-MX" baseline="0" dirty="0" smtClean="0"/>
                        <a:t> O BEBIDA.</a:t>
                      </a:r>
                      <a:endParaRPr lang="en-US" dirty="0"/>
                    </a:p>
                  </a:txBody>
                  <a:tcPr/>
                </a:tc>
              </a:tr>
              <a:tr h="537894">
                <a:tc>
                  <a:txBody>
                    <a:bodyPr/>
                    <a:lstStyle/>
                    <a:p>
                      <a:endParaRPr lang="en-US" dirty="0"/>
                    </a:p>
                  </a:txBody>
                  <a:tcPr/>
                </a:tc>
                <a:tc>
                  <a:txBody>
                    <a:bodyPr/>
                    <a:lstStyle/>
                    <a:p>
                      <a:endParaRPr lang="en-US"/>
                    </a:p>
                  </a:txBody>
                  <a:tcPr/>
                </a:tc>
                <a:tc>
                  <a:txBody>
                    <a:bodyPr/>
                    <a:lstStyle/>
                    <a:p>
                      <a:endParaRPr lang="en-US" dirty="0"/>
                    </a:p>
                  </a:txBody>
                  <a:tcPr/>
                </a:tc>
              </a:tr>
              <a:tr h="537894">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19246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734096"/>
            <a:ext cx="10515600" cy="5442867"/>
          </a:xfrm>
        </p:spPr>
        <p:txBody>
          <a:bodyPr>
            <a:normAutofit/>
          </a:bodyPr>
          <a:lstStyle/>
          <a:p>
            <a:pPr marL="0" indent="0">
              <a:buNone/>
            </a:pPr>
            <a:r>
              <a:rPr lang="es-MX" dirty="0"/>
              <a:t>3.- Realizar una lista en la que se incluyan los alimentos y bebidas que tienen un mayor consumo por parte de los alumnos</a:t>
            </a:r>
            <a:r>
              <a:rPr lang="es-MX" dirty="0" smtClean="0"/>
              <a:t>.</a:t>
            </a:r>
          </a:p>
          <a:p>
            <a:pPr marL="0" indent="0">
              <a:buNone/>
            </a:pPr>
            <a:r>
              <a:rPr lang="es-MX" dirty="0" smtClean="0"/>
              <a:t>4.- Identificar, según crean los alumnos, los alimentos y bebidas que son saludables.</a:t>
            </a:r>
            <a:endParaRPr lang="en-US" dirty="0"/>
          </a:p>
          <a:p>
            <a:pPr marL="0" indent="0">
              <a:buNone/>
            </a:pPr>
            <a:r>
              <a:rPr lang="es-MX" dirty="0"/>
              <a:t>5</a:t>
            </a:r>
            <a:r>
              <a:rPr lang="es-MX" dirty="0" smtClean="0"/>
              <a:t>.- </a:t>
            </a:r>
            <a:r>
              <a:rPr lang="es-MX" dirty="0"/>
              <a:t>Con la lista elaborada por el grupo y apoyados por la jarra del buen beber y el plato </a:t>
            </a:r>
            <a:r>
              <a:rPr lang="es-MX" dirty="0" smtClean="0"/>
              <a:t>del buen </a:t>
            </a:r>
            <a:r>
              <a:rPr lang="es-MX" dirty="0"/>
              <a:t>comer, identificar a </a:t>
            </a:r>
            <a:r>
              <a:rPr lang="es-MX" dirty="0" smtClean="0"/>
              <a:t>qué </a:t>
            </a:r>
            <a:r>
              <a:rPr lang="es-MX" dirty="0"/>
              <a:t>grupo pertenece lo que </a:t>
            </a:r>
            <a:r>
              <a:rPr lang="es-MX" dirty="0" smtClean="0"/>
              <a:t>han </a:t>
            </a:r>
            <a:r>
              <a:rPr lang="es-MX" dirty="0"/>
              <a:t>consumido.</a:t>
            </a:r>
          </a:p>
          <a:p>
            <a:pPr marL="0" indent="0">
              <a:buNone/>
            </a:pPr>
            <a:r>
              <a:rPr lang="es-MX" dirty="0" smtClean="0"/>
              <a:t>6.- Crear una pirámide alimenticia con la lista de alimentos que se realizó.</a:t>
            </a:r>
            <a:endParaRPr lang="en-US" dirty="0"/>
          </a:p>
        </p:txBody>
      </p:sp>
    </p:spTree>
    <p:extLst>
      <p:ext uri="{BB962C8B-B14F-4D97-AF65-F5344CB8AC3E}">
        <p14:creationId xmlns:p14="http://schemas.microsoft.com/office/powerpoint/2010/main" val="327512517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1121</Words>
  <Application>Microsoft Office PowerPoint</Application>
  <PresentationFormat>Personalizado</PresentationFormat>
  <Paragraphs>61</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EL APRENDIZAJE MEDIANTE PROYECTOS (AMP)</vt:lpstr>
      <vt:lpstr>PROPÓSITO</vt:lpstr>
      <vt:lpstr>OBJETIVOS</vt:lpstr>
      <vt:lpstr>PLANIFICAR EL PROYECTO.</vt:lpstr>
      <vt:lpstr>Presentación de PowerPoint</vt:lpstr>
      <vt:lpstr>Presentación de PowerPoint</vt:lpstr>
      <vt:lpstr>REALIZAR EL PROYECTO</vt:lpstr>
      <vt:lpstr>Presentación de PowerPoint</vt:lpstr>
      <vt:lpstr>Presentación de PowerPoint</vt:lpstr>
      <vt:lpstr>Presentación de PowerPoint</vt:lpstr>
      <vt:lpstr>VALORACIÓN DE LA EXPERIENCIA</vt:lpstr>
      <vt:lpstr>PUBLICACION DEL PROYECTO</vt:lpstr>
      <vt:lpstr>Evaluación con un producto.</vt:lpstr>
      <vt:lpstr>DOCUMENTACIÓN DEL TEMA A ABORDAR</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APRENDIZAJE MEDIANTE PROYECTOS (AMP)</dc:title>
  <dc:creator>Fatima Monrroy</dc:creator>
  <cp:lastModifiedBy>pc</cp:lastModifiedBy>
  <cp:revision>37</cp:revision>
  <dcterms:created xsi:type="dcterms:W3CDTF">2015-05-21T12:53:02Z</dcterms:created>
  <dcterms:modified xsi:type="dcterms:W3CDTF">2015-05-26T13:47:32Z</dcterms:modified>
</cp:coreProperties>
</file>